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97" r:id="rId3"/>
    <p:sldId id="296" r:id="rId4"/>
    <p:sldId id="298" r:id="rId5"/>
    <p:sldId id="299" r:id="rId6"/>
    <p:sldId id="300" r:id="rId7"/>
    <p:sldId id="301" r:id="rId8"/>
    <p:sldId id="276" r:id="rId9"/>
    <p:sldId id="275" r:id="rId10"/>
    <p:sldId id="302" r:id="rId11"/>
    <p:sldId id="303" r:id="rId12"/>
    <p:sldId id="304" r:id="rId13"/>
    <p:sldId id="30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248" y="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0FDCE-D05F-4CD5-9C91-D9C5D145D47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7E332-85AD-44D9-8436-CE8369265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07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29AAD-2604-425D-8AED-EE3752077B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73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7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4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3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81054" y="3586334"/>
            <a:ext cx="10929485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81053" y="2996761"/>
            <a:ext cx="10912883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81053" y="1790003"/>
            <a:ext cx="10912883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E03178D-84EE-4CB8-A279-6A93DE17B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16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7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9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7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8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3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4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58B3D-0B6E-4942-9F7A-E65C719C9F0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4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3087"/>
            <a:ext cx="11125200" cy="5181600"/>
          </a:xfrm>
          <a:ln w="22225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Referrals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Departmental reorganization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Distance education production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Continuing referrals:</a:t>
            </a:r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Report on the “big picture balance sheet”</a:t>
            </a:r>
          </a:p>
          <a:p>
            <a:r>
              <a:rPr lang="en-US" sz="3600" dirty="0">
                <a:solidFill>
                  <a:srgbClr val="0070C0"/>
                </a:solidFill>
              </a:rPr>
              <a:t>Current and next FY </a:t>
            </a:r>
            <a:r>
              <a:rPr lang="en-US" sz="3600" dirty="0" smtClean="0">
                <a:solidFill>
                  <a:srgbClr val="0070C0"/>
                </a:solidFill>
              </a:rPr>
              <a:t>budget</a:t>
            </a:r>
          </a:p>
        </p:txBody>
      </p:sp>
      <p:sp>
        <p:nvSpPr>
          <p:cNvPr id="5" name="Rectangle 4"/>
          <p:cNvSpPr/>
          <p:nvPr/>
        </p:nvSpPr>
        <p:spPr>
          <a:xfrm>
            <a:off x="1543050" y="206276"/>
            <a:ext cx="899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Budgetary Affairs Committee</a:t>
            </a:r>
          </a:p>
          <a:p>
            <a:pPr algn="ctr"/>
            <a:r>
              <a:rPr lang="en-US" sz="4800" b="1" dirty="0" smtClean="0"/>
              <a:t>Sept 10, 2020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7571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Changes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3007"/>
          <a:stretch/>
        </p:blipFill>
        <p:spPr>
          <a:xfrm>
            <a:off x="1536581" y="1302527"/>
            <a:ext cx="9118838" cy="31254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33030" y="4670675"/>
            <a:ext cx="77259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State funding declining; majority of our income is tuition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Tuition declining not because of student numbers but mix, fewer paying international/out-of-state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Federal COVID relief downplayed ($2.6 million to cover expenses not shown)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093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Changes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13295" y="4670675"/>
            <a:ext cx="77259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Employees are 74% of costs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Benefit cost increases average 4% annual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Chancident</a:t>
            </a:r>
            <a:r>
              <a:rPr lang="en-US" sz="2400" dirty="0"/>
              <a:t> Choi restricting spending: hires require chancellor approval; no pay changes, increases, or job reclassifications; no travel or food purchase.</a:t>
            </a:r>
            <a:endParaRPr lang="en-US" sz="24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5903"/>
          <a:stretch/>
        </p:blipFill>
        <p:spPr>
          <a:xfrm>
            <a:off x="1524000" y="1394625"/>
            <a:ext cx="9161768" cy="273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62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connects to “in </a:t>
            </a:r>
            <a:r>
              <a:rPr lang="en-US" dirty="0" smtClean="0"/>
              <a:t>person classes”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33" y="1435261"/>
            <a:ext cx="10728767" cy="51507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Close dorms and food = </a:t>
            </a:r>
            <a:r>
              <a:rPr lang="en-US" dirty="0" smtClean="0"/>
              <a:t>$15 MM loss</a:t>
            </a:r>
          </a:p>
          <a:p>
            <a:r>
              <a:rPr lang="en-US" dirty="0" smtClean="0"/>
              <a:t>lose ~$</a:t>
            </a:r>
            <a:r>
              <a:rPr lang="en-US" dirty="0" smtClean="0"/>
              <a:t>7 million in transfers into operating </a:t>
            </a:r>
            <a:r>
              <a:rPr lang="en-US" dirty="0" smtClean="0"/>
              <a:t>budget,</a:t>
            </a:r>
          </a:p>
          <a:p>
            <a:r>
              <a:rPr lang="en-US" dirty="0" smtClean="0"/>
              <a:t>offset by layoff </a:t>
            </a:r>
            <a:r>
              <a:rPr lang="en-US" dirty="0" smtClean="0"/>
              <a:t>most of res life, </a:t>
            </a:r>
            <a:endParaRPr lang="en-US" dirty="0" smtClean="0"/>
          </a:p>
          <a:p>
            <a:r>
              <a:rPr lang="en-US" dirty="0" smtClean="0"/>
              <a:t>have </a:t>
            </a:r>
            <a:r>
              <a:rPr lang="en-US" dirty="0" smtClean="0"/>
              <a:t>to pay bonds on residence halls </a:t>
            </a:r>
            <a:r>
              <a:rPr lang="en-US" dirty="0" smtClean="0"/>
              <a:t>($6.4 </a:t>
            </a:r>
            <a:r>
              <a:rPr lang="en-US" dirty="0" smtClean="0"/>
              <a:t>MM) and some utilities </a:t>
            </a:r>
            <a:r>
              <a:rPr lang="en-US" dirty="0" smtClean="0"/>
              <a:t>($1 MM)</a:t>
            </a:r>
          </a:p>
          <a:p>
            <a:r>
              <a:rPr lang="en-US" dirty="0" smtClean="0"/>
              <a:t>(learning situation here may be better than home)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Tuition: </a:t>
            </a:r>
            <a:endParaRPr lang="en-US" dirty="0" smtClean="0"/>
          </a:p>
          <a:p>
            <a:r>
              <a:rPr lang="en-US" dirty="0" smtClean="0"/>
              <a:t>Some withdrawals/drops =  </a:t>
            </a:r>
            <a:r>
              <a:rPr lang="en-US" dirty="0" smtClean="0"/>
              <a:t>partial </a:t>
            </a:r>
            <a:r>
              <a:rPr lang="en-US" dirty="0" smtClean="0"/>
              <a:t>refunds</a:t>
            </a:r>
          </a:p>
          <a:p>
            <a:r>
              <a:rPr lang="en-US" dirty="0" smtClean="0"/>
              <a:t>Fewer </a:t>
            </a:r>
            <a:r>
              <a:rPr lang="en-US" dirty="0" smtClean="0"/>
              <a:t>students in spring </a:t>
            </a:r>
            <a:r>
              <a:rPr lang="en-US" dirty="0" smtClean="0"/>
              <a:t>= lower tuition and fee revenue</a:t>
            </a:r>
          </a:p>
          <a:p>
            <a:r>
              <a:rPr lang="en-US" dirty="0" smtClean="0"/>
              <a:t>Students might </a:t>
            </a:r>
            <a:r>
              <a:rPr lang="en-US" dirty="0" smtClean="0"/>
              <a:t>demand refunds for </a:t>
            </a:r>
            <a:r>
              <a:rPr lang="en-US" dirty="0" smtClean="0"/>
              <a:t>loss of in-person quality</a:t>
            </a:r>
            <a:r>
              <a:rPr lang="en-US" dirty="0" smtClean="0"/>
              <a:t>; refunds on some services</a:t>
            </a:r>
          </a:p>
          <a:p>
            <a:pPr marL="0" indent="0">
              <a:buNone/>
            </a:pPr>
            <a:r>
              <a:rPr lang="en-US" dirty="0" smtClean="0"/>
              <a:t>Might System/State punish S&amp;T for </a:t>
            </a:r>
            <a:r>
              <a:rPr lang="en-US" dirty="0" smtClean="0"/>
              <a:t>‘shutdown</a:t>
            </a:r>
            <a:r>
              <a:rPr lang="en-US" dirty="0" smtClean="0"/>
              <a:t>’?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22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There is no good </a:t>
            </a:r>
            <a:r>
              <a:rPr lang="en-US" dirty="0" smtClean="0"/>
              <a:t>news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But plan </a:t>
            </a:r>
            <a:r>
              <a:rPr lang="en-US" dirty="0" smtClean="0"/>
              <a:t>for this year, FY 2021, </a:t>
            </a:r>
            <a:r>
              <a:rPr lang="en-US" dirty="0" smtClean="0"/>
              <a:t>conservative</a:t>
            </a:r>
            <a:endParaRPr lang="en-US" dirty="0" smtClean="0"/>
          </a:p>
          <a:p>
            <a:pPr marL="457200" lvl="1" indent="-457200"/>
            <a:r>
              <a:rPr lang="en-US" sz="2800" dirty="0"/>
              <a:t>State allocated more $ than expected, -$0.8 </a:t>
            </a:r>
            <a:r>
              <a:rPr lang="en-US" sz="2800" dirty="0" smtClean="0"/>
              <a:t>MM </a:t>
            </a:r>
            <a:r>
              <a:rPr lang="en-US" sz="2800" dirty="0"/>
              <a:t>planned, but allocation is no change  </a:t>
            </a:r>
            <a:r>
              <a:rPr lang="en-US" sz="2800" dirty="0" smtClean="0"/>
              <a:t>[State </a:t>
            </a:r>
            <a:r>
              <a:rPr lang="en-US" sz="2800" dirty="0"/>
              <a:t>revenue </a:t>
            </a:r>
            <a:r>
              <a:rPr lang="en-US" sz="2800" dirty="0" smtClean="0"/>
              <a:t>projected down 10% might cause withholding, 10% is -4.3 MM]</a:t>
            </a:r>
            <a:endParaRPr lang="en-US" sz="2800" dirty="0"/>
          </a:p>
          <a:p>
            <a:pPr marL="457200" lvl="1" indent="-457200"/>
            <a:r>
              <a:rPr lang="en-US" sz="2800" dirty="0"/>
              <a:t>Budget cut mandated by UM is 12.5%, but 9% is estimated reality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660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8271" y="342900"/>
            <a:ext cx="546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Geosciences and Geological and Petroleum Engineering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8272" y="712232"/>
            <a:ext cx="14859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Chair: Borrok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1345" y="1081564"/>
            <a:ext cx="26289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Bai</a:t>
            </a:r>
          </a:p>
          <a:p>
            <a:r>
              <a:rPr lang="en-US" dirty="0" smtClean="0"/>
              <a:t>Dunn-Norman</a:t>
            </a:r>
          </a:p>
          <a:p>
            <a:r>
              <a:rPr lang="en-US" dirty="0" smtClean="0"/>
              <a:t>Flori</a:t>
            </a:r>
          </a:p>
          <a:p>
            <a:r>
              <a:rPr lang="en-US" dirty="0" smtClean="0"/>
              <a:t>Imqam</a:t>
            </a:r>
          </a:p>
          <a:p>
            <a:r>
              <a:rPr lang="en-US" dirty="0" smtClean="0"/>
              <a:t>Wei</a:t>
            </a:r>
          </a:p>
          <a:p>
            <a:endParaRPr lang="en-US" dirty="0"/>
          </a:p>
          <a:p>
            <a:r>
              <a:rPr lang="en-US" dirty="0" smtClean="0"/>
              <a:t>Cawlfield</a:t>
            </a:r>
          </a:p>
          <a:p>
            <a:r>
              <a:rPr lang="en-US" dirty="0" smtClean="0"/>
              <a:t>Gertsch</a:t>
            </a:r>
          </a:p>
          <a:p>
            <a:r>
              <a:rPr lang="en-US" dirty="0" smtClean="0"/>
              <a:t>Grote</a:t>
            </a:r>
          </a:p>
          <a:p>
            <a:r>
              <a:rPr lang="en-US" dirty="0" smtClean="0"/>
              <a:t>Maurer</a:t>
            </a:r>
          </a:p>
          <a:p>
            <a:r>
              <a:rPr lang="en-US" dirty="0" smtClean="0"/>
              <a:t>Rogers</a:t>
            </a:r>
          </a:p>
          <a:p>
            <a:r>
              <a:rPr lang="en-US" dirty="0" smtClean="0"/>
              <a:t>Smith</a:t>
            </a:r>
          </a:p>
          <a:p>
            <a:r>
              <a:rPr lang="en-US" dirty="0" smtClean="0"/>
              <a:t>Bunch (</a:t>
            </a:r>
            <a:r>
              <a:rPr lang="en-US" dirty="0" err="1" smtClean="0"/>
              <a:t>Instr</a:t>
            </a:r>
            <a:r>
              <a:rPr lang="en-US" dirty="0" smtClean="0"/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3009900" y="1081564"/>
            <a:ext cx="20193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Eckert</a:t>
            </a:r>
          </a:p>
          <a:p>
            <a:r>
              <a:rPr lang="en-US" dirty="0" smtClean="0"/>
              <a:t>Gao</a:t>
            </a:r>
          </a:p>
          <a:p>
            <a:r>
              <a:rPr lang="en-US" dirty="0" smtClean="0"/>
              <a:t>Hogan</a:t>
            </a:r>
          </a:p>
          <a:p>
            <a:r>
              <a:rPr lang="en-US" dirty="0" smtClean="0"/>
              <a:t>Liu</a:t>
            </a:r>
          </a:p>
          <a:p>
            <a:r>
              <a:rPr lang="en-US" dirty="0" smtClean="0"/>
              <a:t>Locmelis</a:t>
            </a:r>
          </a:p>
          <a:p>
            <a:r>
              <a:rPr lang="en-US" dirty="0" smtClean="0"/>
              <a:t>Mulligan</a:t>
            </a:r>
          </a:p>
          <a:p>
            <a:r>
              <a:rPr lang="en-US" dirty="0" smtClean="0"/>
              <a:t>Oboh-Ikuenobe</a:t>
            </a:r>
          </a:p>
          <a:p>
            <a:r>
              <a:rPr lang="en-US" dirty="0" smtClean="0"/>
              <a:t>Obrist</a:t>
            </a:r>
          </a:p>
          <a:p>
            <a:r>
              <a:rPr lang="en-US" dirty="0" smtClean="0"/>
              <a:t>Wronkiewicz</a:t>
            </a:r>
          </a:p>
          <a:p>
            <a:r>
              <a:rPr lang="en-US" dirty="0" smtClean="0"/>
              <a:t>Yang</a:t>
            </a:r>
          </a:p>
          <a:p>
            <a:r>
              <a:rPr lang="en-US" dirty="0" smtClean="0"/>
              <a:t>Seeger (</a:t>
            </a:r>
            <a:r>
              <a:rPr lang="en-US" dirty="0" err="1" smtClean="0"/>
              <a:t>Lect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8727" y="342900"/>
            <a:ext cx="332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Mining and Nuclear Engineering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88726" y="712232"/>
            <a:ext cx="296487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Chair: (</a:t>
            </a:r>
            <a:r>
              <a:rPr lang="en-US" dirty="0" err="1" smtClean="0"/>
              <a:t>Awauh-Offei</a:t>
            </a:r>
            <a:r>
              <a:rPr lang="en-US" dirty="0" smtClean="0"/>
              <a:t>, Alajo)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81800" y="1035399"/>
            <a:ext cx="1828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Alajo</a:t>
            </a:r>
          </a:p>
          <a:p>
            <a:r>
              <a:rPr lang="en-US" dirty="0" err="1" smtClean="0"/>
              <a:t>Alam</a:t>
            </a:r>
            <a:endParaRPr lang="en-US" dirty="0" smtClean="0"/>
          </a:p>
          <a:p>
            <a:r>
              <a:rPr lang="en-US" dirty="0" smtClean="0"/>
              <a:t>Castaño</a:t>
            </a:r>
          </a:p>
          <a:p>
            <a:r>
              <a:rPr lang="en-US" dirty="0" smtClean="0"/>
              <a:t>Graham</a:t>
            </a:r>
          </a:p>
          <a:p>
            <a:r>
              <a:rPr lang="en-US" dirty="0" smtClean="0"/>
              <a:t>Mueller</a:t>
            </a:r>
          </a:p>
          <a:p>
            <a:r>
              <a:rPr lang="en-US" dirty="0" smtClean="0"/>
              <a:t>Schlegel</a:t>
            </a:r>
          </a:p>
          <a:p>
            <a:r>
              <a:rPr lang="en-US" dirty="0" smtClean="0"/>
              <a:t>Usman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777182" y="2971800"/>
            <a:ext cx="1947718" cy="203132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Frimpong</a:t>
            </a:r>
          </a:p>
          <a:p>
            <a:r>
              <a:rPr lang="en-US" dirty="0" smtClean="0"/>
              <a:t>Awuah-Offei</a:t>
            </a:r>
          </a:p>
          <a:p>
            <a:r>
              <a:rPr lang="en-US" dirty="0" smtClean="0"/>
              <a:t>Perry</a:t>
            </a:r>
          </a:p>
          <a:p>
            <a:r>
              <a:rPr lang="en-US" dirty="0" smtClean="0"/>
              <a:t>Alagha</a:t>
            </a:r>
          </a:p>
          <a:p>
            <a:r>
              <a:rPr lang="en-US" dirty="0" smtClean="0"/>
              <a:t>Xu</a:t>
            </a:r>
          </a:p>
          <a:p>
            <a:r>
              <a:rPr lang="en-US" dirty="0" smtClean="0"/>
              <a:t>Sherizadeh</a:t>
            </a:r>
          </a:p>
          <a:p>
            <a:r>
              <a:rPr lang="en-US" dirty="0" smtClean="0"/>
              <a:t>Johnson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51345" y="5220205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Buchely</a:t>
            </a:r>
            <a:endParaRPr lang="en-US" dirty="0" smtClean="0"/>
          </a:p>
          <a:p>
            <a:r>
              <a:rPr lang="en-US" dirty="0" err="1" smtClean="0"/>
              <a:t>Lauck</a:t>
            </a:r>
            <a:endParaRPr lang="en-US" dirty="0" smtClean="0"/>
          </a:p>
          <a:p>
            <a:r>
              <a:rPr lang="en-US" dirty="0" smtClean="0"/>
              <a:t>Robertson</a:t>
            </a:r>
          </a:p>
          <a:p>
            <a:r>
              <a:rPr lang="en-US" dirty="0" err="1" smtClean="0"/>
              <a:t>Sansone</a:t>
            </a:r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6777182" y="5220205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Phelps</a:t>
            </a:r>
          </a:p>
          <a:p>
            <a:r>
              <a:rPr lang="en-US" dirty="0" smtClean="0"/>
              <a:t>Alobaidan</a:t>
            </a:r>
          </a:p>
          <a:p>
            <a:r>
              <a:rPr lang="en-US" dirty="0" smtClean="0"/>
              <a:t>Casey</a:t>
            </a:r>
          </a:p>
          <a:p>
            <a:r>
              <a:rPr lang="en-US" dirty="0" smtClean="0"/>
              <a:t>Russel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77182" y="6323583"/>
            <a:ext cx="1947718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Davis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82100" y="5220205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Taber</a:t>
            </a:r>
          </a:p>
          <a:p>
            <a:r>
              <a:rPr lang="en-US" dirty="0" smtClean="0"/>
              <a:t>[Open position]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182100" y="6057900"/>
            <a:ext cx="1714500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Taylor</a:t>
            </a:r>
          </a:p>
          <a:p>
            <a:r>
              <a:rPr lang="en-US" dirty="0" smtClean="0"/>
              <a:t>Phelps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88726" y="342900"/>
            <a:ext cx="441775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Nuclear Engineering and Radiation Science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58270" y="342900"/>
            <a:ext cx="53510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School on Earth and Minerals</a:t>
            </a:r>
          </a:p>
        </p:txBody>
      </p:sp>
    </p:spTree>
    <p:extLst>
      <p:ext uri="{BB962C8B-B14F-4D97-AF65-F5344CB8AC3E}">
        <p14:creationId xmlns:p14="http://schemas.microsoft.com/office/powerpoint/2010/main" val="331571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48148E-6 L -0.3138 0.168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90" y="842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0.00625 L -0.48203 0.0037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02" y="-13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1574 L -0.67552 -0.1960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84" y="-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7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20" y="34925"/>
            <a:ext cx="8543925" cy="6823075"/>
          </a:xfrm>
        </p:spPr>
      </p:pic>
    </p:spTree>
    <p:extLst>
      <p:ext uri="{BB962C8B-B14F-4D97-AF65-F5344CB8AC3E}">
        <p14:creationId xmlns:p14="http://schemas.microsoft.com/office/powerpoint/2010/main" val="12193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change in personnel proposed</a:t>
            </a:r>
          </a:p>
          <a:p>
            <a:r>
              <a:rPr lang="en-US" dirty="0" smtClean="0"/>
              <a:t>Administrative costs: add NERS </a:t>
            </a:r>
            <a:r>
              <a:rPr lang="en-US" dirty="0"/>
              <a:t>department chair position, summer </a:t>
            </a:r>
            <a:r>
              <a:rPr lang="en-US" dirty="0" smtClean="0"/>
              <a:t>month for </a:t>
            </a:r>
            <a:r>
              <a:rPr lang="en-US" dirty="0"/>
              <a:t>associate </a:t>
            </a:r>
            <a:r>
              <a:rPr lang="en-US" dirty="0" smtClean="0"/>
              <a:t>chairs likely, subtract two directors in MNE.   Cost similar to routine faculty and administrative turnover.</a:t>
            </a:r>
          </a:p>
          <a:p>
            <a:r>
              <a:rPr lang="en-US" dirty="0" smtClean="0"/>
              <a:t>No change in enrollment predicted, most programs have continuing decline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177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Distance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8572"/>
            <a:ext cx="10515600" cy="566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Tuition and fees charged by degree program, not delivery.</a:t>
            </a:r>
          </a:p>
          <a:p>
            <a:pPr marL="0" indent="0">
              <a:buNone/>
            </a:pPr>
            <a:r>
              <a:rPr lang="en-US" dirty="0" smtClean="0"/>
              <a:t>Approx. per credit hour charges: </a:t>
            </a:r>
          </a:p>
          <a:p>
            <a:pPr>
              <a:tabLst>
                <a:tab pos="4572000" algn="r"/>
              </a:tabLst>
            </a:pPr>
            <a:r>
              <a:rPr lang="en-US" dirty="0" smtClean="0"/>
              <a:t>Nonresident grad 	$</a:t>
            </a:r>
            <a:r>
              <a:rPr lang="en-US" dirty="0"/>
              <a:t>1500</a:t>
            </a:r>
          </a:p>
          <a:p>
            <a:pPr>
              <a:tabLst>
                <a:tab pos="4572000" algn="r"/>
              </a:tabLst>
            </a:pPr>
            <a:r>
              <a:rPr lang="en-US" dirty="0" smtClean="0"/>
              <a:t>Distance grad	1200	(Not increased this year)</a:t>
            </a:r>
          </a:p>
          <a:p>
            <a:pPr>
              <a:tabLst>
                <a:tab pos="4572000" algn="r"/>
              </a:tabLst>
            </a:pPr>
            <a:r>
              <a:rPr lang="en-US" dirty="0" smtClean="0"/>
              <a:t>Res grad/military 	700</a:t>
            </a:r>
          </a:p>
          <a:p>
            <a:pPr>
              <a:tabLst>
                <a:tab pos="4572000" algn="r"/>
              </a:tabLst>
            </a:pPr>
            <a:r>
              <a:rPr lang="en-US" dirty="0" smtClean="0"/>
              <a:t>Nonresident UG	1200</a:t>
            </a:r>
          </a:p>
          <a:p>
            <a:pPr>
              <a:tabLst>
                <a:tab pos="4572000" algn="r"/>
              </a:tabLst>
            </a:pPr>
            <a:r>
              <a:rPr lang="en-US" dirty="0" smtClean="0"/>
              <a:t>Resident UG	550</a:t>
            </a:r>
          </a:p>
          <a:p>
            <a:pPr>
              <a:tabLst>
                <a:tab pos="4572000" algn="r"/>
              </a:tabLst>
            </a:pPr>
            <a:r>
              <a:rPr lang="en-US" dirty="0" smtClean="0"/>
              <a:t>Distance UG	550</a:t>
            </a:r>
          </a:p>
        </p:txBody>
      </p:sp>
    </p:spTree>
    <p:extLst>
      <p:ext uri="{BB962C8B-B14F-4D97-AF65-F5344CB8AC3E}">
        <p14:creationId xmlns:p14="http://schemas.microsoft.com/office/powerpoint/2010/main" val="41598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177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Distance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349" y="1030146"/>
            <a:ext cx="10515600" cy="5660019"/>
          </a:xfrm>
        </p:spPr>
        <p:txBody>
          <a:bodyPr>
            <a:normAutofit/>
          </a:bodyPr>
          <a:lstStyle/>
          <a:p>
            <a:r>
              <a:rPr lang="en-US" dirty="0" smtClean="0"/>
              <a:t>Producers from Global to IT</a:t>
            </a:r>
          </a:p>
          <a:p>
            <a:r>
              <a:rPr lang="en-US" dirty="0" smtClean="0"/>
              <a:t>IT laid off producers or transitioned to other duties</a:t>
            </a:r>
          </a:p>
          <a:p>
            <a:r>
              <a:rPr lang="en-US" dirty="0" smtClean="0"/>
              <a:t>High costs attributed to randomness of course production location and time</a:t>
            </a:r>
          </a:p>
          <a:p>
            <a:r>
              <a:rPr lang="en-US" dirty="0" smtClean="0"/>
              <a:t>Dedicated control rooms and production equipment unable to be used by faculty (e.g. classroom microphones and front cameras off)</a:t>
            </a:r>
          </a:p>
          <a:p>
            <a:r>
              <a:rPr lang="en-US" dirty="0" smtClean="0"/>
              <a:t>Decisions </a:t>
            </a:r>
            <a:r>
              <a:rPr lang="en-US" dirty="0"/>
              <a:t>made did not include familiarity with distance </a:t>
            </a:r>
            <a:r>
              <a:rPr lang="en-US" dirty="0" smtClean="0"/>
              <a:t>education, focus on COVID-19, will evaluate</a:t>
            </a:r>
          </a:p>
          <a:p>
            <a:r>
              <a:rPr lang="en-US" dirty="0" smtClean="0"/>
              <a:t>System may be trying to take over</a:t>
            </a:r>
            <a:r>
              <a:rPr lang="en-US" dirty="0"/>
              <a:t> </a:t>
            </a:r>
            <a:r>
              <a:rPr lang="en-US" dirty="0" smtClean="0"/>
              <a:t>S&amp;T distance</a:t>
            </a:r>
          </a:p>
        </p:txBody>
      </p:sp>
    </p:spTree>
    <p:extLst>
      <p:ext uri="{BB962C8B-B14F-4D97-AF65-F5344CB8AC3E}">
        <p14:creationId xmlns:p14="http://schemas.microsoft.com/office/powerpoint/2010/main" val="18714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S&amp;T Totals, FY 2020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545673" y="1677501"/>
          <a:ext cx="9100655" cy="2751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6962627" imgH="2105012" progId="Excel.Sheet.12">
                  <p:embed/>
                </p:oleObj>
              </mc:Choice>
              <mc:Fallback>
                <p:oleObj name="Worksheet" r:id="rId3" imgW="6962627" imgH="2105012" progId="Excel.Sheet.12">
                  <p:embed/>
                  <p:pic>
                    <p:nvPicPr>
                      <p:cNvPr id="5" name="Content Placeholder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5673" y="1677501"/>
                        <a:ext cx="9100655" cy="2751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89343" y="4375728"/>
            <a:ext cx="219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Must use as specified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549" y="1308168"/>
            <a:ext cx="2613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Residence halls, food, etc.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253882" y="1598560"/>
            <a:ext cx="92098" cy="3618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80533" y="4745060"/>
            <a:ext cx="1637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Useable money</a:t>
            </a:r>
            <a:endParaRPr lang="en-US" dirty="0"/>
          </a:p>
        </p:txBody>
      </p:sp>
      <p:sp>
        <p:nvSpPr>
          <p:cNvPr id="11" name="Left Brace 10"/>
          <p:cNvSpPr/>
          <p:nvPr/>
        </p:nvSpPr>
        <p:spPr>
          <a:xfrm rot="16200000">
            <a:off x="4354129" y="3476836"/>
            <a:ext cx="289922" cy="2246528"/>
          </a:xfrm>
          <a:prstGeom prst="leftBrac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8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r="43155"/>
          <a:stretch/>
        </p:blipFill>
        <p:spPr>
          <a:xfrm>
            <a:off x="0" y="838200"/>
            <a:ext cx="6858000" cy="5257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5066" y="847725"/>
            <a:ext cx="5236459" cy="285795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4354" y="-63362"/>
            <a:ext cx="10515600" cy="1325563"/>
          </a:xfrm>
        </p:spPr>
        <p:txBody>
          <a:bodyPr/>
          <a:lstStyle/>
          <a:p>
            <a:r>
              <a:rPr lang="en-US" dirty="0" smtClean="0"/>
              <a:t>Budget: where we thought we were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7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fiscal year planned: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720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Revenue </a:t>
            </a:r>
            <a:r>
              <a:rPr lang="en-US" dirty="0" smtClean="0"/>
              <a:t>projection</a:t>
            </a:r>
          </a:p>
          <a:p>
            <a:pPr>
              <a:tabLst>
                <a:tab pos="8286750" algn="dec"/>
              </a:tabLst>
            </a:pPr>
            <a:r>
              <a:rPr lang="en-US" dirty="0" smtClean="0"/>
              <a:t>Freshmen flat (?), </a:t>
            </a:r>
            <a:r>
              <a:rPr lang="en-US" dirty="0" smtClean="0"/>
              <a:t>student total down, higher % resident</a:t>
            </a:r>
            <a:r>
              <a:rPr lang="en-US" dirty="0" smtClean="0"/>
              <a:t>	$ </a:t>
            </a:r>
            <a:r>
              <a:rPr lang="en-US" dirty="0" smtClean="0"/>
              <a:t>-9.4</a:t>
            </a:r>
            <a:endParaRPr lang="en-US" dirty="0" smtClean="0"/>
          </a:p>
          <a:p>
            <a:pPr>
              <a:tabLst>
                <a:tab pos="8286750" algn="dec"/>
              </a:tabLst>
            </a:pPr>
            <a:r>
              <a:rPr lang="en-US" dirty="0" smtClean="0"/>
              <a:t>State appropriation </a:t>
            </a:r>
            <a:r>
              <a:rPr lang="en-US" dirty="0" smtClean="0"/>
              <a:t>(withholding possible)</a:t>
            </a:r>
            <a:r>
              <a:rPr lang="en-US" dirty="0" smtClean="0"/>
              <a:t>	</a:t>
            </a:r>
            <a:r>
              <a:rPr lang="en-US" dirty="0" smtClean="0"/>
              <a:t>- 0.8</a:t>
            </a:r>
          </a:p>
          <a:p>
            <a:pPr>
              <a:tabLst>
                <a:tab pos="8286750" algn="dec"/>
              </a:tabLst>
            </a:pPr>
            <a:r>
              <a:rPr lang="en-US" dirty="0" smtClean="0"/>
              <a:t>Other (auxiliary, etc.)	- 1.5</a:t>
            </a:r>
            <a:endParaRPr lang="en-US" dirty="0" smtClean="0"/>
          </a:p>
          <a:p>
            <a:pPr marL="0" indent="0">
              <a:buNone/>
              <a:tabLst>
                <a:tab pos="8286750" algn="dec"/>
              </a:tabLst>
            </a:pPr>
            <a:r>
              <a:rPr lang="en-US" dirty="0" smtClean="0"/>
              <a:t>Increased </a:t>
            </a:r>
            <a:r>
              <a:rPr lang="en-US" dirty="0" smtClean="0"/>
              <a:t>cost expectations</a:t>
            </a:r>
          </a:p>
          <a:p>
            <a:pPr lvl="0">
              <a:tabLst>
                <a:tab pos="8286750" algn="dec"/>
              </a:tabLst>
            </a:pPr>
            <a:r>
              <a:rPr lang="en-US" dirty="0" smtClean="0"/>
              <a:t>No merit raises = 0% </a:t>
            </a:r>
            <a:r>
              <a:rPr lang="en-US" dirty="0"/>
              <a:t>raise </a:t>
            </a:r>
            <a:r>
              <a:rPr lang="en-US" dirty="0" smtClean="0"/>
              <a:t>pool</a:t>
            </a:r>
            <a:r>
              <a:rPr lang="en-US" dirty="0"/>
              <a:t> </a:t>
            </a:r>
            <a:r>
              <a:rPr lang="en-US" dirty="0" smtClean="0"/>
              <a:t>	$ 0.0</a:t>
            </a:r>
            <a:endParaRPr lang="en-US" dirty="0"/>
          </a:p>
          <a:p>
            <a:pPr lvl="0">
              <a:tabLst>
                <a:tab pos="8286750" algn="dec"/>
              </a:tabLst>
            </a:pPr>
            <a:r>
              <a:rPr lang="en-US" dirty="0"/>
              <a:t>Benefit cost </a:t>
            </a:r>
            <a:r>
              <a:rPr lang="en-US" dirty="0" smtClean="0"/>
              <a:t>increases	1.2</a:t>
            </a:r>
            <a:endParaRPr lang="en-US" dirty="0"/>
          </a:p>
          <a:p>
            <a:pPr lvl="0">
              <a:tabLst>
                <a:tab pos="8286750" algn="dec"/>
              </a:tabLst>
            </a:pPr>
            <a:r>
              <a:rPr lang="en-US" dirty="0"/>
              <a:t>P&amp;T, NTT promotion, PTR </a:t>
            </a:r>
            <a:r>
              <a:rPr lang="en-US" dirty="0" smtClean="0"/>
              <a:t>awards 	0.235</a:t>
            </a:r>
            <a:endParaRPr lang="en-US" dirty="0"/>
          </a:p>
          <a:p>
            <a:pPr lvl="0">
              <a:tabLst>
                <a:tab pos="8286750" algn="dec"/>
              </a:tabLst>
            </a:pPr>
            <a:r>
              <a:rPr lang="en-US" dirty="0"/>
              <a:t>Minimum wage </a:t>
            </a:r>
            <a:r>
              <a:rPr lang="en-US" dirty="0" smtClean="0"/>
              <a:t>increase	0.3</a:t>
            </a:r>
            <a:endParaRPr lang="en-US" dirty="0"/>
          </a:p>
          <a:p>
            <a:pPr>
              <a:tabLst>
                <a:tab pos="8286750" algn="dec"/>
              </a:tabLst>
            </a:pPr>
            <a:r>
              <a:rPr lang="en-US" dirty="0" smtClean="0"/>
              <a:t>Golf Team (currently cost not rate) 	0.2</a:t>
            </a:r>
          </a:p>
          <a:p>
            <a:pPr>
              <a:tabLst>
                <a:tab pos="8286750" algn="dec"/>
              </a:tabLst>
            </a:pPr>
            <a:r>
              <a:rPr lang="en-US" dirty="0" smtClean="0"/>
              <a:t>IT</a:t>
            </a:r>
            <a:r>
              <a:rPr lang="en-US" dirty="0"/>
              <a:t>, insurance, utilities, building </a:t>
            </a:r>
            <a:r>
              <a:rPr lang="en-US" dirty="0" smtClean="0"/>
              <a:t>repair	 0.7</a:t>
            </a:r>
          </a:p>
          <a:p>
            <a:pPr marL="0" indent="0">
              <a:buNone/>
              <a:tabLst>
                <a:tab pos="8286750" algn="dec"/>
              </a:tabLst>
            </a:pPr>
            <a:r>
              <a:rPr lang="en-US" dirty="0" smtClean="0"/>
              <a:t>Sum 	</a:t>
            </a:r>
            <a:r>
              <a:rPr lang="en-US" dirty="0" smtClean="0"/>
              <a:t>$14.3 </a:t>
            </a:r>
            <a:r>
              <a:rPr lang="en-US" dirty="0" smtClean="0"/>
              <a:t>= </a:t>
            </a:r>
            <a:r>
              <a:rPr lang="en-US" dirty="0" smtClean="0"/>
              <a:t>9% </a:t>
            </a:r>
            <a:r>
              <a:rPr lang="en-US" dirty="0" smtClean="0"/>
              <a:t>cut</a:t>
            </a:r>
          </a:p>
          <a:p>
            <a:pPr marL="0" indent="0">
              <a:buNone/>
              <a:tabLst>
                <a:tab pos="914400" algn="l"/>
                <a:tab pos="7778750" algn="dec"/>
              </a:tabLst>
            </a:pPr>
            <a:endParaRPr lang="en-US" dirty="0" smtClean="0"/>
          </a:p>
          <a:p>
            <a:pPr marL="0" indent="0">
              <a:buNone/>
              <a:tabLst>
                <a:tab pos="914400" algn="l"/>
                <a:tab pos="7778750" algn="dec"/>
              </a:tabLst>
            </a:pPr>
            <a:r>
              <a:rPr lang="en-US" dirty="0" smtClean="0"/>
              <a:t>Cut mandate from UM System was 12.5%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65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677</Words>
  <Application>Microsoft Office PowerPoint</Application>
  <PresentationFormat>Widescreen</PresentationFormat>
  <Paragraphs>131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Encode Sans Normal Black</vt:lpstr>
      <vt:lpstr>Lucida Grande</vt:lpstr>
      <vt:lpstr>Orgon Slab ExtraLight</vt:lpstr>
      <vt:lpstr>Orgon Slab Light</vt:lpstr>
      <vt:lpstr>Orgon Slab Medium</vt:lpstr>
      <vt:lpstr>Office Theme</vt:lpstr>
      <vt:lpstr>Worksheet</vt:lpstr>
      <vt:lpstr>PowerPoint Presentation</vt:lpstr>
      <vt:lpstr>PowerPoint Presentation</vt:lpstr>
      <vt:lpstr>PowerPoint Presentation</vt:lpstr>
      <vt:lpstr>Financial</vt:lpstr>
      <vt:lpstr>Distance Education</vt:lpstr>
      <vt:lpstr>Distance Education</vt:lpstr>
      <vt:lpstr>S&amp;T Totals, FY 2020</vt:lpstr>
      <vt:lpstr>Budget: where we thought we were</vt:lpstr>
      <vt:lpstr>Current fiscal year planned:</vt:lpstr>
      <vt:lpstr>Revenue Changes</vt:lpstr>
      <vt:lpstr>Cost Changes</vt:lpstr>
      <vt:lpstr>Budget connects to “in person classes”</vt:lpstr>
      <vt:lpstr>Good news</vt:lpstr>
    </vt:vector>
  </TitlesOfParts>
  <Company>Missouri S&amp;T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Budget: no changes from September report</dc:title>
  <dc:creator>Fitch, Mark W.</dc:creator>
  <cp:lastModifiedBy>Fitch, Mark W.</cp:lastModifiedBy>
  <cp:revision>66</cp:revision>
  <dcterms:created xsi:type="dcterms:W3CDTF">2019-10-17T14:38:29Z</dcterms:created>
  <dcterms:modified xsi:type="dcterms:W3CDTF">2020-09-09T19:45:17Z</dcterms:modified>
</cp:coreProperties>
</file>